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80" r:id="rId2"/>
    <p:sldMasterId id="2147483660" r:id="rId3"/>
  </p:sldMasterIdLst>
  <p:notesMasterIdLst>
    <p:notesMasterId r:id="rId39"/>
  </p:notesMasterIdLst>
  <p:handoutMasterIdLst>
    <p:handoutMasterId r:id="rId40"/>
  </p:handoutMasterIdLst>
  <p:sldIdLst>
    <p:sldId id="256" r:id="rId4"/>
    <p:sldId id="292" r:id="rId5"/>
    <p:sldId id="258" r:id="rId6"/>
    <p:sldId id="259" r:id="rId7"/>
    <p:sldId id="299" r:id="rId8"/>
    <p:sldId id="262" r:id="rId9"/>
    <p:sldId id="285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2" r:id="rId18"/>
    <p:sldId id="270" r:id="rId19"/>
    <p:sldId id="271" r:id="rId20"/>
    <p:sldId id="274" r:id="rId21"/>
    <p:sldId id="293" r:id="rId22"/>
    <p:sldId id="275" r:id="rId23"/>
    <p:sldId id="277" r:id="rId24"/>
    <p:sldId id="294" r:id="rId25"/>
    <p:sldId id="286" r:id="rId26"/>
    <p:sldId id="279" r:id="rId27"/>
    <p:sldId id="295" r:id="rId28"/>
    <p:sldId id="296" r:id="rId29"/>
    <p:sldId id="280" r:id="rId30"/>
    <p:sldId id="287" r:id="rId31"/>
    <p:sldId id="288" r:id="rId32"/>
    <p:sldId id="298" r:id="rId33"/>
    <p:sldId id="282" r:id="rId34"/>
    <p:sldId id="283" r:id="rId35"/>
    <p:sldId id="290" r:id="rId36"/>
    <p:sldId id="297" r:id="rId37"/>
    <p:sldId id="289" r:id="rId38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66" d="100"/>
          <a:sy n="66" d="100"/>
        </p:scale>
        <p:origin x="-1290" y="-89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78" d="100"/>
          <a:sy n="78" d="100"/>
        </p:scale>
        <p:origin x="-2088" y="-6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handoutMaster" Target="handoutMasters/handoutMaster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000" dirty="0" smtClean="0"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/>
              <a:t>Module 5:  Promoting and Encouraging Exclusive Breastfeeding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B0DBFBA2-082E-4841-97BF-048D0D1F81DC}" type="datetimeFigureOut">
              <a:rPr lang="en-US"/>
              <a:pPr>
                <a:defRPr/>
              </a:pPr>
              <a:t>6/25/2013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000" dirty="0" smtClean="0"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/>
              <a:t>Using Loving Support to Grow and Glow in WIC: Breastfeeding Training for Local WIC Staff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82854F76-8677-4C95-BB84-A85266C187B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748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90CDC1B9-EA3F-4A79-B144-E57E2C8F05AC}" type="datetimeFigureOut">
              <a:rPr lang="en-US"/>
              <a:pPr>
                <a:defRPr/>
              </a:pPr>
              <a:t>6/25/2013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0989F2EB-8FF4-4B19-B46E-EDB63FF08DA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1836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29BF9CB-2FC0-4281-B43C-58B3B15EE694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</a:t>
            </a:fld>
            <a:endParaRPr lang="en-US"/>
          </a:p>
        </p:txBody>
      </p:sp>
      <p:sp>
        <p:nvSpPr>
          <p:cNvPr id="450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5060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4275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95D1764F-3E26-4B22-A861-B913731A1CE8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14</a:t>
            </a:fld>
            <a:endParaRPr lang="en-US"/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DEB382C-ABFE-4ABF-8E19-385FC2576001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15</a:t>
            </a:fld>
            <a:endParaRPr lang="en-US"/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7347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8371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9395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0419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93E0293-2728-4C69-AEC9-AE4AE1EAAAB0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21</a:t>
            </a:fld>
            <a:endParaRPr lang="en-US"/>
          </a:p>
        </p:txBody>
      </p:sp>
      <p:sp>
        <p:nvSpPr>
          <p:cNvPr id="614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44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2467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3491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6083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87EA8FA-DDBA-4ACF-B2C9-7863E9781289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30</a:t>
            </a:fld>
            <a:endParaRPr lang="en-US"/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5539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6563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347448E-65A8-4701-9FD7-499B337E07B2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35</a:t>
            </a:fld>
            <a:endParaRPr lang="en-US"/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7107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8131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0179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2227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3251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663E1A4-0371-435F-8600-EF834130B2FA}" type="datetimeFigureOut">
              <a:rPr lang="en-US"/>
              <a:pPr>
                <a:defRPr/>
              </a:pPr>
              <a:t>6/25/2013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7BE813D-C3AB-455B-80F6-AA66B544EE5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5838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7E67098-4010-4DEB-9C97-2B0DC4244E46}" type="datetimeFigureOut">
              <a:rPr lang="en-US"/>
              <a:pPr>
                <a:defRPr/>
              </a:pPr>
              <a:t>6/25/2013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799C9B7-B132-4A3D-A074-0DCBD3A70B6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1684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441DFEB-8F0F-4A5E-BCAA-9656D85AE925}" type="datetimeFigureOut">
              <a:rPr lang="en-US"/>
              <a:pPr>
                <a:defRPr/>
              </a:pPr>
              <a:t>6/25/2013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D059E24-F7F9-42E3-8E79-4872B42577B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4093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>
  <p:cSld name="Title,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3766985-2BA1-4C45-BA93-CB47C3E0E9B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2802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>
  <p:cSld name="Title, Clip 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lipArt Placeholder 2"/>
          <p:cNvSpPr>
            <a:spLocks noGrp="1"/>
          </p:cNvSpPr>
          <p:nvPr>
            <p:ph type="clipArt" sz="half" idx="1"/>
          </p:nvPr>
        </p:nvSpPr>
        <p:spPr>
          <a:xfrm>
            <a:off x="457200" y="1600200"/>
            <a:ext cx="4038600" cy="4525963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FBA107B-01FF-4798-BEBB-E7E71426511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870942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8468FEA-AA68-4E08-8901-B9ADB0CE2F6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89988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A2B244F-A11B-4E83-864E-781FE48E798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1186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573B4F-DE5B-4AA6-AC95-EA8B6A63758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3741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24580E9-80A5-4696-81A1-BB66B682540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98129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0E355BD-6669-4FB8-9FDF-B0E972D5545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64703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CDA2D2-4E67-4826-B689-E8C1A0587EC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8865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D82E4BF-C730-4A55-8A56-656481EFA9F3}" type="datetimeFigureOut">
              <a:rPr lang="en-US"/>
              <a:pPr>
                <a:defRPr/>
              </a:pPr>
              <a:t>6/25/2013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AB98954-6881-43CF-B689-3370230D41D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08727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892EE3B-F687-4AEE-ADB6-B05C8894A57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31202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C4B4895-AE61-4675-AF5D-CE09C0A1EDE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45424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C409902-B355-40FA-B440-B7E43F0A3B4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04956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65A5448-437F-4B89-9D87-A3EEBBF025B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55362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96E32A0-CC5D-4DA9-883E-196FFC33F64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99845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6E7E4A-2101-49E4-9F64-F0DE20FC2B4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25269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40B07D1-F814-4682-B36E-AF08917C9FD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60096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 preserve="1">
  <p:cSld name="Title,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E26F405-7276-4FFE-B7A2-F5E30D75BF1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82630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Title, Clip 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lipArt Placeholder 2"/>
          <p:cNvSpPr>
            <a:spLocks noGrp="1"/>
          </p:cNvSpPr>
          <p:nvPr>
            <p:ph type="clipArt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073A2A8-22C9-4B0B-B399-A75BBDC4AA9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91054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80E3ACD-102E-4ED1-877D-BE2D356F67F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4810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85D2974-6BE2-44FC-B31D-FDD26274FBBF}" type="datetimeFigureOut">
              <a:rPr lang="en-US"/>
              <a:pPr>
                <a:defRPr/>
              </a:pPr>
              <a:t>6/25/2013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8CC435-8BD4-4ED2-A70A-0B10EEFD8E4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91917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8FA65DE-E3E2-40E0-A9A3-88F75B6B5EE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94443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BC72373-B9DB-4D5E-B19A-990D2348AAD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49431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3EB895F-25B0-448A-88A1-73E0FF50C7E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78843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000206A-D6B7-44D2-822A-7CA726167A8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7227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D58CDCA-811A-49CD-B8F0-95589212312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17837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FAA07C0-0D8D-4C91-8CA7-5B5649E3993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94194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F42175A-D877-4BF3-B2AC-14983CB6F39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37030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A8A057F-B22F-400D-885D-1881B3EC3AB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38390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5B7165F-FD98-4BD4-9DD7-16A1A844D64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72408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592FA8F-3534-4C67-9EFF-0F34E19DC7D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3927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6192335-4436-42D3-A1E2-44B4C38BE096}" type="datetimeFigureOut">
              <a:rPr lang="en-US"/>
              <a:pPr>
                <a:defRPr/>
              </a:pPr>
              <a:t>6/25/2013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C32B835-924C-4880-9AB4-219040A2DB6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68801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A765816-B35C-4307-8F40-0583F0BC52D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7920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A9015AA-2E40-4FF5-8899-5250113BD74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8027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 preserve="1">
  <p:cSld name="Title,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7E6FCF2-EE0A-424F-BA92-4FCEA873F2A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59299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Title, Clip 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lipArt Placeholder 2"/>
          <p:cNvSpPr>
            <a:spLocks noGrp="1"/>
          </p:cNvSpPr>
          <p:nvPr>
            <p:ph type="clipArt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1B78F15-D498-4132-BD4D-9174F80249A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69294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8DE5140-14E9-4EFA-A750-278FB53ECFD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95159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4048530-CCFE-4E4E-91B1-8BF6A4B4C24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317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8406961-DD84-420D-8B4F-B7FDE7D1CF4E}" type="datetimeFigureOut">
              <a:rPr lang="en-US"/>
              <a:pPr>
                <a:defRPr/>
              </a:pPr>
              <a:t>6/25/2013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703A64F-8405-4F47-AB54-EFD5F5AF80D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7524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758FC9B-1900-480B-8103-F432FB63B452}" type="datetimeFigureOut">
              <a:rPr lang="en-US"/>
              <a:pPr>
                <a:defRPr/>
              </a:pPr>
              <a:t>6/25/2013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9810336-2314-43A5-8539-08A32552EE8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336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F88A4C0-7B07-4498-AE2C-45DA4C28D646}" type="datetimeFigureOut">
              <a:rPr lang="en-US"/>
              <a:pPr>
                <a:defRPr/>
              </a:pPr>
              <a:t>6/25/2013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32CBE5-D1E5-4765-A81D-BCB6B061D1C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6515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C6B1037-552C-4E66-94CF-CC75CC26D7E0}" type="datetimeFigureOut">
              <a:rPr lang="en-US"/>
              <a:pPr>
                <a:defRPr/>
              </a:pPr>
              <a:t>6/25/2013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FD640A0-A78C-4DF2-A2EE-DE9F90DA6F2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6003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44F175-CDC6-4673-B5BC-6201BBDFD09E}" type="datetimeFigureOut">
              <a:rPr lang="en-US"/>
              <a:pPr>
                <a:defRPr/>
              </a:pPr>
              <a:t>6/25/2013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2CFCBD-C4A8-42C1-93A6-4F395354132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5676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8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17" Type="http://schemas.openxmlformats.org/officeDocument/2006/relationships/image" Target="../media/image2.jpeg"/><Relationship Id="rId2" Type="http://schemas.openxmlformats.org/officeDocument/2006/relationships/slideLayout" Target="../slideLayouts/slideLayout17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13" Type="http://schemas.openxmlformats.org/officeDocument/2006/relationships/slideLayout" Target="../slideLayouts/slideLayout43.xml"/><Relationship Id="rId3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7.xml"/><Relationship Id="rId12" Type="http://schemas.openxmlformats.org/officeDocument/2006/relationships/slideLayout" Target="../slideLayouts/slideLayout42.xml"/><Relationship Id="rId17" Type="http://schemas.openxmlformats.org/officeDocument/2006/relationships/image" Target="../media/image2.jpeg"/><Relationship Id="rId2" Type="http://schemas.openxmlformats.org/officeDocument/2006/relationships/slideLayout" Target="../slideLayouts/slideLayout32.xml"/><Relationship Id="rId16" Type="http://schemas.openxmlformats.org/officeDocument/2006/relationships/theme" Target="../theme/theme3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41.xml"/><Relationship Id="rId5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40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14" Type="http://schemas.openxmlformats.org/officeDocument/2006/relationships/slideLayout" Target="../slideLayouts/slideLayout4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205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673CAB9F-FDA3-4C5E-915A-362821DBDC37}" type="datetimeFigureOut">
              <a:rPr lang="en-US"/>
              <a:pPr>
                <a:defRPr/>
              </a:pPr>
              <a:t>6/25/2013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3604DAD1-22E2-49C6-B0E7-96DAB2E7949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2055" name="Picture 4" descr="PwrptBkgd14"/>
          <p:cNvPicPr>
            <a:picLocks noChangeAspect="1" noChangeArrowheads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5588" cy="6859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35" r:id="rId2"/>
    <p:sldLayoutId id="2147483736" r:id="rId3"/>
    <p:sldLayoutId id="2147483737" r:id="rId4"/>
    <p:sldLayoutId id="2147483738" r:id="rId5"/>
    <p:sldLayoutId id="2147483739" r:id="rId6"/>
    <p:sldLayoutId id="2147483740" r:id="rId7"/>
    <p:sldLayoutId id="2147483741" r:id="rId8"/>
    <p:sldLayoutId id="2147483742" r:id="rId9"/>
    <p:sldLayoutId id="2147483743" r:id="rId10"/>
    <p:sldLayoutId id="2147483744" r:id="rId11"/>
    <p:sldLayoutId id="2147483775" r:id="rId12"/>
    <p:sldLayoutId id="2147483776" r:id="rId13"/>
    <p:sldLayoutId id="2147483777" r:id="rId14"/>
    <p:sldLayoutId id="2147483778" r:id="rId15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fontAlgn="auto">
              <a:spcBef>
                <a:spcPts val="0"/>
              </a:spcBef>
              <a:spcAft>
                <a:spcPts val="0"/>
              </a:spcAft>
              <a:defRPr sz="14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fontAlgn="auto">
              <a:spcBef>
                <a:spcPts val="0"/>
              </a:spcBef>
              <a:spcAft>
                <a:spcPts val="0"/>
              </a:spcAft>
              <a:defRPr sz="14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fontAlgn="auto">
              <a:spcBef>
                <a:spcPts val="0"/>
              </a:spcBef>
              <a:spcAft>
                <a:spcPts val="0"/>
              </a:spcAft>
              <a:defRPr sz="1400">
                <a:latin typeface="+mn-lt"/>
                <a:cs typeface="+mn-cs"/>
              </a:defRPr>
            </a:lvl1pPr>
          </a:lstStyle>
          <a:p>
            <a:pPr>
              <a:defRPr/>
            </a:pPr>
            <a:fld id="{408C2E5A-7A12-480E-8F45-04366F83708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3079" name="Picture 8" descr="PwrptBkgd14"/>
          <p:cNvPicPr>
            <a:picLocks noChangeAspect="1" noChangeArrowheads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  <p:sldLayoutId id="2147483756" r:id="rId12"/>
    <p:sldLayoutId id="2147483757" r:id="rId13"/>
    <p:sldLayoutId id="2147483758" r:id="rId14"/>
    <p:sldLayoutId id="2147483759" r:id="rId15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fontAlgn="auto">
              <a:spcBef>
                <a:spcPts val="0"/>
              </a:spcBef>
              <a:spcAft>
                <a:spcPts val="0"/>
              </a:spcAft>
              <a:defRPr sz="14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fontAlgn="auto">
              <a:spcBef>
                <a:spcPts val="0"/>
              </a:spcBef>
              <a:spcAft>
                <a:spcPts val="0"/>
              </a:spcAft>
              <a:defRPr sz="14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fontAlgn="auto">
              <a:spcBef>
                <a:spcPts val="0"/>
              </a:spcBef>
              <a:spcAft>
                <a:spcPts val="0"/>
              </a:spcAft>
              <a:defRPr sz="1400">
                <a:latin typeface="+mn-lt"/>
                <a:cs typeface="+mn-cs"/>
              </a:defRPr>
            </a:lvl1pPr>
          </a:lstStyle>
          <a:p>
            <a:pPr>
              <a:defRPr/>
            </a:pPr>
            <a:fld id="{AAF95DC3-2CA8-4494-9609-DC0EF3B3F79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4103" name="Picture 8" descr="PwrptBkgd14"/>
          <p:cNvPicPr>
            <a:picLocks noChangeAspect="1" noChangeArrowheads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60" r:id="rId1"/>
    <p:sldLayoutId id="2147483761" r:id="rId2"/>
    <p:sldLayoutId id="2147483762" r:id="rId3"/>
    <p:sldLayoutId id="2147483763" r:id="rId4"/>
    <p:sldLayoutId id="2147483764" r:id="rId5"/>
    <p:sldLayoutId id="2147483765" r:id="rId6"/>
    <p:sldLayoutId id="2147483766" r:id="rId7"/>
    <p:sldLayoutId id="2147483767" r:id="rId8"/>
    <p:sldLayoutId id="2147483768" r:id="rId9"/>
    <p:sldLayoutId id="2147483769" r:id="rId10"/>
    <p:sldLayoutId id="2147483770" r:id="rId11"/>
    <p:sldLayoutId id="2147483771" r:id="rId12"/>
    <p:sldLayoutId id="2147483772" r:id="rId13"/>
    <p:sldLayoutId id="2147483773" r:id="rId14"/>
    <p:sldLayoutId id="2147483774" r:id="rId15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w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PPT%20Handout_Module%206.ppt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5.jpeg"/><Relationship Id="rId5" Type="http://schemas.openxmlformats.org/officeDocument/2006/relationships/image" Target="../media/image4.emf"/><Relationship Id="rId4" Type="http://schemas.openxmlformats.org/officeDocument/2006/relationships/oleObject" Target="../embeddings/oleObject1.bin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endParaRPr lang="en-US"/>
          </a:p>
        </p:txBody>
      </p:sp>
      <p:pic>
        <p:nvPicPr>
          <p:cNvPr id="9220" name="Picture 4" descr="PwrptBkgd1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5588" cy="6859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1" name="Picture 4" descr="PwrptBkgd1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88" y="0"/>
            <a:ext cx="9145588" cy="6859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What WIC Staff Can Do</a:t>
            </a:r>
          </a:p>
        </p:txBody>
      </p:sp>
      <p:pic>
        <p:nvPicPr>
          <p:cNvPr id="17411" name="Picture 4" descr="100_7497"/>
          <p:cNvPicPr>
            <a:picLocks noGrp="1" noChangeAspect="1" noChangeArrowheads="1"/>
          </p:cNvPicPr>
          <p:nvPr>
            <p:ph type="clipArt"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14400" y="1371600"/>
            <a:ext cx="2744788" cy="3657600"/>
          </a:xfrm>
          <a:ln w="25400">
            <a:solidFill>
              <a:schemeClr val="bg2"/>
            </a:solidFill>
            <a:miter lim="800000"/>
            <a:headEnd/>
            <a:tailEnd/>
          </a:ln>
        </p:spPr>
      </p:pic>
      <p:sp>
        <p:nvSpPr>
          <p:cNvPr id="17412" name="Rectangle 6"/>
          <p:cNvSpPr>
            <a:spLocks noGrp="1" noChangeArrowheads="1"/>
          </p:cNvSpPr>
          <p:nvPr>
            <p:ph type="body" sz="half" idx="2"/>
          </p:nvPr>
        </p:nvSpPr>
        <p:spPr>
          <a:xfrm>
            <a:off x="4114800" y="1600200"/>
            <a:ext cx="4572000" cy="4525963"/>
          </a:xfrm>
        </p:spPr>
        <p:txBody>
          <a:bodyPr/>
          <a:lstStyle/>
          <a:p>
            <a:pPr eaLnBrk="1" hangingPunct="1"/>
            <a:r>
              <a:rPr lang="en-US" sz="2800" smtClean="0"/>
              <a:t>Use open-ended questions to explore concerns</a:t>
            </a:r>
          </a:p>
          <a:p>
            <a:pPr eaLnBrk="1" hangingPunct="1"/>
            <a:r>
              <a:rPr lang="en-US" sz="2800" smtClean="0"/>
              <a:t>Praise the mother</a:t>
            </a:r>
          </a:p>
          <a:p>
            <a:pPr eaLnBrk="1" hangingPunct="1"/>
            <a:r>
              <a:rPr lang="en-US" sz="2800" smtClean="0"/>
              <a:t>Teach basic breastfeeding technique during pregnancy</a:t>
            </a:r>
          </a:p>
          <a:p>
            <a:pPr eaLnBrk="1" hangingPunct="1"/>
            <a:r>
              <a:rPr lang="en-US" sz="2800" smtClean="0"/>
              <a:t>Yield</a:t>
            </a:r>
          </a:p>
          <a:p>
            <a:pPr eaLnBrk="1" hangingPunct="1"/>
            <a:endParaRPr lang="en-US" sz="2800" smtClean="0"/>
          </a:p>
        </p:txBody>
      </p:sp>
      <p:sp>
        <p:nvSpPr>
          <p:cNvPr id="82951" name="Text Box 7"/>
          <p:cNvSpPr txBox="1">
            <a:spLocks noChangeArrowheads="1"/>
          </p:cNvSpPr>
          <p:nvPr/>
        </p:nvSpPr>
        <p:spPr bwMode="auto">
          <a:xfrm>
            <a:off x="838200" y="5105400"/>
            <a:ext cx="2743200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fontAlgn="auto">
              <a:spcBef>
                <a:spcPct val="50000"/>
              </a:spcBef>
              <a:spcAft>
                <a:spcPts val="0"/>
              </a:spcAft>
              <a:defRPr/>
            </a:pPr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+mn-cs"/>
              </a:rPr>
              <a:t>Unity Health Care WIC Washington, D.C.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4000" dirty="0" smtClean="0"/>
              <a:t>How the Breast Makes Milk:</a:t>
            </a:r>
            <a:br>
              <a:rPr lang="en-US" sz="4000" dirty="0" smtClean="0"/>
            </a:br>
            <a:r>
              <a:rPr lang="en-US" sz="4000" dirty="0" smtClean="0"/>
              <a:t>Keep it Simple</a:t>
            </a:r>
          </a:p>
        </p:txBody>
      </p:sp>
      <p:sp>
        <p:nvSpPr>
          <p:cNvPr id="18435" name="Rectangle 5"/>
          <p:cNvSpPr>
            <a:spLocks noGrp="1" noChangeArrowheads="1"/>
          </p:cNvSpPr>
          <p:nvPr>
            <p:ph type="body" sz="half" idx="2"/>
          </p:nvPr>
        </p:nvSpPr>
        <p:spPr>
          <a:xfrm>
            <a:off x="4648200" y="1828800"/>
            <a:ext cx="4038600" cy="4297363"/>
          </a:xfrm>
        </p:spPr>
        <p:txBody>
          <a:bodyPr/>
          <a:lstStyle/>
          <a:p>
            <a:pPr eaLnBrk="1" hangingPunct="1"/>
            <a:r>
              <a:rPr lang="en-US" sz="2500" smtClean="0"/>
              <a:t>A good foundation helps build long-term production</a:t>
            </a:r>
          </a:p>
          <a:p>
            <a:pPr eaLnBrk="1" hangingPunct="1"/>
            <a:r>
              <a:rPr lang="en-US" sz="2500" smtClean="0"/>
              <a:t>Breastfeed frequently (8-12 times every 24 hours)</a:t>
            </a:r>
          </a:p>
          <a:p>
            <a:pPr eaLnBrk="1" hangingPunct="1"/>
            <a:r>
              <a:rPr lang="en-US" sz="2500" smtClean="0"/>
              <a:t>Avoid infant formula supplements in early days</a:t>
            </a:r>
          </a:p>
        </p:txBody>
      </p:sp>
      <p:pic>
        <p:nvPicPr>
          <p:cNvPr id="18436" name="Picture 11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62" b="4504"/>
          <a:stretch>
            <a:fillRect/>
          </a:stretch>
        </p:blipFill>
        <p:spPr>
          <a:xfrm>
            <a:off x="457200" y="1828800"/>
            <a:ext cx="4110038" cy="3124200"/>
          </a:xfrm>
          <a:ln w="25400">
            <a:solidFill>
              <a:schemeClr val="bg2"/>
            </a:solidFill>
            <a:miter lim="800000"/>
            <a:headEnd/>
            <a:tailEnd/>
          </a:ln>
        </p:spPr>
      </p:pic>
      <p:sp>
        <p:nvSpPr>
          <p:cNvPr id="88077" name="Text Box 13"/>
          <p:cNvSpPr txBox="1">
            <a:spLocks noChangeArrowheads="1"/>
          </p:cNvSpPr>
          <p:nvPr/>
        </p:nvSpPr>
        <p:spPr bwMode="auto">
          <a:xfrm>
            <a:off x="457200" y="5029200"/>
            <a:ext cx="41148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fontAlgn="auto">
              <a:spcBef>
                <a:spcPct val="50000"/>
              </a:spcBef>
              <a:spcAft>
                <a:spcPts val="0"/>
              </a:spcAft>
              <a:defRPr/>
            </a:pPr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+mn-cs"/>
              </a:rPr>
              <a:t>Photo courtesy of Liz Brooks, IBCLC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2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4000" dirty="0" smtClean="0"/>
              <a:t>A Closer Look at </a:t>
            </a:r>
            <a:br>
              <a:rPr lang="en-US" sz="4000" dirty="0" smtClean="0"/>
            </a:br>
            <a:r>
              <a:rPr lang="en-US" sz="4000" dirty="0" smtClean="0"/>
              <a:t>How the Breast Makes Milk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smtClean="0"/>
              <a:t>Mammary gland – “mamma”</a:t>
            </a:r>
          </a:p>
          <a:p>
            <a:pPr eaLnBrk="1" hangingPunct="1"/>
            <a:endParaRPr lang="en-US" smtClean="0"/>
          </a:p>
          <a:p>
            <a:pPr eaLnBrk="1" hangingPunct="1"/>
            <a:r>
              <a:rPr lang="en-US" smtClean="0"/>
              <a:t>Mammary gland has many different parts, each with specific functions that help the mother produce milk for her baby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600" smtClean="0"/>
              <a:t>Stage 1:  Getting Ready for Milk Production</a:t>
            </a:r>
          </a:p>
        </p:txBody>
      </p:sp>
      <p:pic>
        <p:nvPicPr>
          <p:cNvPr id="20483" name="Picture 4" descr="Breast_1166px_1F_SkinNip_lr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5000" y="1295400"/>
            <a:ext cx="5178425" cy="3849688"/>
          </a:xfrm>
          <a:ln w="25400">
            <a:solidFill>
              <a:schemeClr val="tx2"/>
            </a:solidFill>
            <a:miter lim="800000"/>
            <a:headEnd/>
            <a:tailEnd/>
          </a:ln>
        </p:spPr>
      </p:pic>
      <p:sp>
        <p:nvSpPr>
          <p:cNvPr id="94214" name="Text Box 6"/>
          <p:cNvSpPr txBox="1">
            <a:spLocks noChangeArrowheads="1"/>
          </p:cNvSpPr>
          <p:nvPr/>
        </p:nvSpPr>
        <p:spPr bwMode="auto">
          <a:xfrm>
            <a:off x="1981200" y="5181600"/>
            <a:ext cx="50292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fontAlgn="auto">
              <a:spcBef>
                <a:spcPct val="50000"/>
              </a:spcBef>
              <a:spcAft>
                <a:spcPts val="0"/>
              </a:spcAft>
              <a:defRPr/>
            </a:pPr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+mn-cs"/>
              </a:rPr>
              <a:t>Source:  </a:t>
            </a:r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+mn-cs"/>
                <a:sym typeface="Symbol" pitchFamily="18" charset="2"/>
              </a:rPr>
              <a:t></a:t>
            </a:r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+mn-cs"/>
              </a:rPr>
              <a:t>2009 Medela</a:t>
            </a:r>
          </a:p>
        </p:txBody>
      </p:sp>
      <p:pic>
        <p:nvPicPr>
          <p:cNvPr id="20485" name="Picture 5" descr="icons_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7600" y="2438400"/>
            <a:ext cx="1143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Inside the Breast – Milk-Making Tissue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eaLnBrk="1" hangingPunct="1"/>
            <a:r>
              <a:rPr lang="en-US" sz="2400" smtClean="0"/>
              <a:t>Milk-making cells (alveoli) develop during pregnancy</a:t>
            </a:r>
          </a:p>
          <a:p>
            <a:pPr eaLnBrk="1" hangingPunct="1"/>
            <a:r>
              <a:rPr lang="en-US" sz="2400" smtClean="0"/>
              <a:t>Alveoli bunch into 7-10 clusters or lobes</a:t>
            </a:r>
          </a:p>
          <a:p>
            <a:pPr eaLnBrk="1" hangingPunct="1"/>
            <a:r>
              <a:rPr lang="en-US" sz="2400" smtClean="0"/>
              <a:t>Muscles (myoepithelial cells) tighten to release milk</a:t>
            </a:r>
            <a:endParaRPr lang="en-US" sz="2000" smtClean="0"/>
          </a:p>
        </p:txBody>
      </p:sp>
      <p:pic>
        <p:nvPicPr>
          <p:cNvPr id="5" name="Picture 4" descr="Breast_1166px_4bF_FatDu_lrg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600200"/>
            <a:ext cx="4191000" cy="3114675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  <a:alpha val="99000"/>
              </a:schemeClr>
            </a:solidFill>
          </a:ln>
        </p:spPr>
      </p:pic>
      <p:sp>
        <p:nvSpPr>
          <p:cNvPr id="7" name="Rectangle 6"/>
          <p:cNvSpPr/>
          <p:nvPr/>
        </p:nvSpPr>
        <p:spPr>
          <a:xfrm>
            <a:off x="1219200" y="4800600"/>
            <a:ext cx="2390775" cy="3698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auto">
              <a:spcBef>
                <a:spcPct val="50000"/>
              </a:spcBef>
              <a:spcAft>
                <a:spcPts val="0"/>
              </a:spcAft>
              <a:defRPr/>
            </a:pPr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+mn-cs"/>
              </a:rPr>
              <a:t>Source:  </a:t>
            </a:r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+mn-cs"/>
                <a:sym typeface="Symbol" pitchFamily="18" charset="2"/>
              </a:rPr>
              <a:t></a:t>
            </a:r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+mn-cs"/>
              </a:rPr>
              <a:t>2009 Medela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4000" dirty="0" smtClean="0"/>
              <a:t>Inside the Breast  </a:t>
            </a:r>
            <a:br>
              <a:rPr lang="en-US" sz="4000" dirty="0" smtClean="0"/>
            </a:br>
            <a:r>
              <a:rPr lang="en-US" sz="4000" dirty="0" smtClean="0"/>
              <a:t>The Milk Highway System</a:t>
            </a:r>
          </a:p>
        </p:txBody>
      </p:sp>
      <p:pic>
        <p:nvPicPr>
          <p:cNvPr id="11268" name="Picture 4" descr="Breast_1166px_3F_FatDuct_lr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057400" y="1524000"/>
            <a:ext cx="4962525" cy="3687763"/>
          </a:xfrm>
          <a:prstGeom prst="rect">
            <a:avLst/>
          </a:prstGeom>
          <a:noFill/>
          <a:ln w="25400">
            <a:solidFill>
              <a:schemeClr val="tx1">
                <a:lumMod val="50000"/>
                <a:lumOff val="50000"/>
                <a:alpha val="99000"/>
              </a:schemeClr>
            </a:solidFill>
            <a:miter lim="800000"/>
            <a:headEnd/>
            <a:tailEnd/>
          </a:ln>
        </p:spPr>
      </p:pic>
      <p:sp>
        <p:nvSpPr>
          <p:cNvPr id="11269" name="Text Box 5"/>
          <p:cNvSpPr txBox="1">
            <a:spLocks noChangeArrowheads="1"/>
          </p:cNvSpPr>
          <p:nvPr/>
        </p:nvSpPr>
        <p:spPr bwMode="auto">
          <a:xfrm>
            <a:off x="1905000" y="5257800"/>
            <a:ext cx="51816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fontAlgn="auto">
              <a:spcBef>
                <a:spcPct val="50000"/>
              </a:spcBef>
              <a:spcAft>
                <a:spcPts val="0"/>
              </a:spcAft>
              <a:defRPr/>
            </a:pPr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+mn-cs"/>
              </a:rPr>
              <a:t>Source:  </a:t>
            </a:r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+mn-cs"/>
                <a:sym typeface="Symbol" pitchFamily="18" charset="2"/>
              </a:rPr>
              <a:t>2009 Medela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2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Inside the Breast </a:t>
            </a:r>
            <a:br>
              <a:rPr lang="en-US" dirty="0" smtClean="0"/>
            </a:br>
            <a:r>
              <a:rPr lang="en-US" dirty="0" smtClean="0"/>
              <a:t> Other Parts of the Breast</a:t>
            </a:r>
          </a:p>
        </p:txBody>
      </p:sp>
      <p:pic>
        <p:nvPicPr>
          <p:cNvPr id="23555" name="Picture 4" descr="Breast_1166px_4bF_FatDu_lrg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62000" y="1600200"/>
            <a:ext cx="4038600" cy="3001963"/>
          </a:xfrm>
          <a:ln w="25400">
            <a:solidFill>
              <a:schemeClr val="bg2"/>
            </a:solidFill>
            <a:miter lim="800000"/>
            <a:headEnd/>
            <a:tailEnd/>
          </a:ln>
        </p:spPr>
      </p:pic>
      <p:pic>
        <p:nvPicPr>
          <p:cNvPr id="23556" name="Picture 7" descr="100_7588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096000" y="1676400"/>
            <a:ext cx="2343150" cy="3124200"/>
          </a:xfrm>
          <a:ln w="25400">
            <a:solidFill>
              <a:schemeClr val="bg2"/>
            </a:solidFill>
            <a:miter lim="800000"/>
            <a:headEnd/>
            <a:tailEnd/>
          </a:ln>
        </p:spPr>
      </p:pic>
      <p:sp>
        <p:nvSpPr>
          <p:cNvPr id="100358" name="Text Box 6"/>
          <p:cNvSpPr txBox="1">
            <a:spLocks noChangeArrowheads="1"/>
          </p:cNvSpPr>
          <p:nvPr/>
        </p:nvSpPr>
        <p:spPr bwMode="auto">
          <a:xfrm>
            <a:off x="762000" y="5181600"/>
            <a:ext cx="48006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fontAlgn="auto">
              <a:spcBef>
                <a:spcPct val="50000"/>
              </a:spcBef>
              <a:spcAft>
                <a:spcPts val="0"/>
              </a:spcAft>
              <a:defRPr/>
            </a:pPr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+mn-cs"/>
              </a:rPr>
              <a:t>Source:  </a:t>
            </a:r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+mn-cs"/>
                <a:sym typeface="Symbol" pitchFamily="18" charset="2"/>
              </a:rPr>
              <a:t>2009 Medela</a:t>
            </a:r>
          </a:p>
        </p:txBody>
      </p:sp>
      <p:sp>
        <p:nvSpPr>
          <p:cNvPr id="100361" name="Text Box 9"/>
          <p:cNvSpPr txBox="1">
            <a:spLocks noChangeArrowheads="1"/>
          </p:cNvSpPr>
          <p:nvPr/>
        </p:nvSpPr>
        <p:spPr bwMode="auto">
          <a:xfrm>
            <a:off x="6096000" y="4800600"/>
            <a:ext cx="25908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fontAlgn="auto">
              <a:spcBef>
                <a:spcPct val="50000"/>
              </a:spcBef>
              <a:spcAft>
                <a:spcPts val="0"/>
              </a:spcAft>
              <a:defRPr/>
            </a:pPr>
            <a:r>
              <a:rPr lang="en-US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+mn-cs"/>
              </a:rPr>
              <a:t>Miami-Dade WIC Program</a:t>
            </a:r>
          </a:p>
        </p:txBody>
      </p:sp>
      <p:pic>
        <p:nvPicPr>
          <p:cNvPr id="23559" name="Picture 11" descr="BREAST_6b_Detail_WM_1166-lrg"/>
          <p:cNvPicPr>
            <a:picLocks noGrp="1" noChangeAspect="1" noChangeArrowheads="1"/>
          </p:cNvPicPr>
          <p:nvPr>
            <p:ph sz="quarter" idx="3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62000" y="1524000"/>
            <a:ext cx="4876800" cy="3625850"/>
          </a:xfrm>
          <a:ln w="25400">
            <a:solidFill>
              <a:schemeClr val="tx2"/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Storage Capacity</a:t>
            </a:r>
          </a:p>
        </p:txBody>
      </p:sp>
      <p:sp>
        <p:nvSpPr>
          <p:cNvPr id="1044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4267200"/>
          </a:xfrm>
        </p:spPr>
        <p:txBody>
          <a:bodyPr rtlCol="0">
            <a:normAutofit lnSpcReduction="10000"/>
          </a:bodyPr>
          <a:lstStyle/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sz="2800" dirty="0" smtClean="0"/>
              <a:t>Exclusively breastfeeding mothers make around 800 ml (22-24 oz) of milk per day months 1-6</a:t>
            </a:r>
          </a:p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sz="2800" dirty="0" smtClean="0"/>
              <a:t>Storage capacity is not determined by the size of the breast and can vary from mother to mother and breast to breast</a:t>
            </a:r>
          </a:p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sz="2800" dirty="0" smtClean="0"/>
              <a:t>A mother with a small storage capacity may need to feed her baby more often</a:t>
            </a:r>
          </a:p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sz="2800" dirty="0" smtClean="0"/>
              <a:t>Breastfeed 8-12 times/day</a:t>
            </a:r>
          </a:p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sz="2800" dirty="0" smtClean="0"/>
              <a:t>Watch for baby’s signs of hunger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smtClean="0"/>
              <a:t>Stage 2:  Milk Production Begins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458200" cy="4525963"/>
          </a:xfrm>
        </p:spPr>
        <p:txBody>
          <a:bodyPr/>
          <a:lstStyle/>
          <a:p>
            <a:pPr eaLnBrk="1" hangingPunct="1"/>
            <a:r>
              <a:rPr lang="en-US" sz="3000" smtClean="0"/>
              <a:t>Pregnancy:  </a:t>
            </a:r>
          </a:p>
          <a:p>
            <a:pPr lvl="1" eaLnBrk="1" hangingPunct="1"/>
            <a:r>
              <a:rPr lang="en-US" sz="2600" smtClean="0"/>
              <a:t>Milk-making tissue develops</a:t>
            </a:r>
          </a:p>
          <a:p>
            <a:pPr lvl="1" eaLnBrk="1" hangingPunct="1"/>
            <a:r>
              <a:rPr lang="en-US" sz="2600" smtClean="0"/>
              <a:t>Colostrum available around 16-18 weeks</a:t>
            </a:r>
          </a:p>
          <a:p>
            <a:pPr lvl="1" eaLnBrk="1" hangingPunct="1"/>
            <a:r>
              <a:rPr lang="en-US" sz="2600" smtClean="0"/>
              <a:t>Based on hormonal response </a:t>
            </a:r>
          </a:p>
          <a:p>
            <a:pPr eaLnBrk="1" hangingPunct="1"/>
            <a:r>
              <a:rPr lang="en-US" sz="2800" smtClean="0"/>
              <a:t>After baby is born:  Lactogenesis II </a:t>
            </a:r>
          </a:p>
          <a:p>
            <a:pPr lvl="1" eaLnBrk="1" hangingPunct="1"/>
            <a:r>
              <a:rPr lang="en-US" sz="2600" smtClean="0"/>
              <a:t>Prolactin surge 30-72 hours </a:t>
            </a:r>
          </a:p>
          <a:p>
            <a:pPr lvl="1" eaLnBrk="1" hangingPunct="1"/>
            <a:r>
              <a:rPr lang="en-US" sz="2600" smtClean="0"/>
              <a:t>Milk volume increases</a:t>
            </a:r>
          </a:p>
          <a:p>
            <a:pPr lvl="1" eaLnBrk="1" hangingPunct="1"/>
            <a:r>
              <a:rPr lang="en-US" sz="2600" smtClean="0"/>
              <a:t>Oxytocin helps milk to flow</a:t>
            </a:r>
          </a:p>
          <a:p>
            <a:pPr lvl="1" eaLnBrk="1" hangingPunct="1">
              <a:buFont typeface="Arial" charset="0"/>
              <a:buNone/>
            </a:pPr>
            <a:endParaRPr lang="en-US" sz="240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Risk Factors that Delay</a:t>
            </a:r>
          </a:p>
        </p:txBody>
      </p:sp>
      <p:sp>
        <p:nvSpPr>
          <p:cNvPr id="26627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z="3000" smtClean="0"/>
              <a:t>C</a:t>
            </a:r>
            <a:r>
              <a:rPr lang="en-US" smtClean="0"/>
              <a:t>esarean delivery </a:t>
            </a:r>
          </a:p>
          <a:p>
            <a:pPr eaLnBrk="1" hangingPunct="1"/>
            <a:r>
              <a:rPr lang="en-US" smtClean="0"/>
              <a:t>Hypothyroidism</a:t>
            </a:r>
          </a:p>
          <a:p>
            <a:pPr eaLnBrk="1" hangingPunct="1"/>
            <a:r>
              <a:rPr lang="en-US" smtClean="0"/>
              <a:t>Obesity (lowers prolactin response to suckling)  </a:t>
            </a:r>
          </a:p>
          <a:p>
            <a:pPr eaLnBrk="1" hangingPunct="1"/>
            <a:r>
              <a:rPr lang="en-US" smtClean="0"/>
              <a:t>Type 1 Diabetes (insulin needed to make milk)</a:t>
            </a:r>
          </a:p>
          <a:p>
            <a:pPr eaLnBrk="1" hangingPunct="1"/>
            <a:r>
              <a:rPr lang="en-US" smtClean="0"/>
              <a:t>Mothers in their 40’s</a:t>
            </a:r>
          </a:p>
          <a:p>
            <a:pPr eaLnBrk="1" hangingPunct="1"/>
            <a:r>
              <a:rPr lang="en-US" smtClean="0"/>
              <a:t>Retained placental fragments </a:t>
            </a:r>
          </a:p>
          <a:p>
            <a:pPr eaLnBrk="1" hangingPunct="1"/>
            <a:endParaRPr lang="en-US" smtClean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Core Competencies</a:t>
            </a:r>
          </a:p>
        </p:txBody>
      </p:sp>
      <p:sp>
        <p:nvSpPr>
          <p:cNvPr id="10243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mtClean="0"/>
              <a:t>Promote exclusive breastfeeding without formula supplementation.</a:t>
            </a:r>
          </a:p>
          <a:p>
            <a:pPr eaLnBrk="1" hangingPunct="1"/>
            <a:r>
              <a:rPr lang="en-US" smtClean="0"/>
              <a:t>Explain the effect of formula supplementation on a mother’s milk production.</a:t>
            </a:r>
          </a:p>
          <a:p>
            <a:pPr eaLnBrk="1" hangingPunct="1"/>
            <a:r>
              <a:rPr lang="en-US" smtClean="0"/>
              <a:t>Provide realistic strategies to mothers on how to feed their baby only breastmilk and appropriate support and/or referrals as needed.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smtClean="0"/>
              <a:t>Oxytocin: The Mothering Hormone</a:t>
            </a:r>
          </a:p>
        </p:txBody>
      </p:sp>
      <p:pic>
        <p:nvPicPr>
          <p:cNvPr id="27651" name="Picture 4" descr="IMG_0495"/>
          <p:cNvPicPr>
            <a:picLocks noGrp="1" noChangeAspect="1" noChangeArrowheads="1"/>
          </p:cNvPicPr>
          <p:nvPr>
            <p:ph type="clipArt"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90600" y="1524000"/>
            <a:ext cx="3028950" cy="4038600"/>
          </a:xfrm>
          <a:ln w="25400">
            <a:solidFill>
              <a:schemeClr val="bg2"/>
            </a:solidFill>
            <a:miter lim="800000"/>
            <a:headEnd/>
            <a:tailEnd/>
          </a:ln>
        </p:spPr>
      </p:pic>
      <p:sp>
        <p:nvSpPr>
          <p:cNvPr id="27652" name="Rectangle 6"/>
          <p:cNvSpPr>
            <a:spLocks noGrp="1" noChangeArrowheads="1"/>
          </p:cNvSpPr>
          <p:nvPr>
            <p:ph type="body" sz="half" idx="2"/>
          </p:nvPr>
        </p:nvSpPr>
        <p:spPr>
          <a:xfrm>
            <a:off x="4343400" y="1600200"/>
            <a:ext cx="4343400" cy="4525963"/>
          </a:xfrm>
        </p:spPr>
        <p:txBody>
          <a:bodyPr/>
          <a:lstStyle/>
          <a:p>
            <a:pPr eaLnBrk="1" hangingPunct="1"/>
            <a:r>
              <a:rPr lang="en-US" sz="2800" smtClean="0"/>
              <a:t>Stimulated by:</a:t>
            </a:r>
          </a:p>
          <a:p>
            <a:pPr lvl="1" eaLnBrk="1" hangingPunct="1"/>
            <a:r>
              <a:rPr lang="en-US" sz="2400" smtClean="0"/>
              <a:t>Nipple stimulation</a:t>
            </a:r>
          </a:p>
          <a:p>
            <a:pPr lvl="1" eaLnBrk="1" hangingPunct="1"/>
            <a:r>
              <a:rPr lang="en-US" sz="2400" smtClean="0"/>
              <a:t>Sights, smells, and sounds of her baby</a:t>
            </a:r>
          </a:p>
          <a:p>
            <a:pPr lvl="1" eaLnBrk="1" hangingPunct="1"/>
            <a:r>
              <a:rPr lang="en-US" sz="2400" smtClean="0"/>
              <a:t>Touch</a:t>
            </a:r>
            <a:r>
              <a:rPr lang="en-US" sz="2000" smtClean="0"/>
              <a:t> </a:t>
            </a:r>
            <a:endParaRPr lang="en-US" sz="2400" smtClean="0"/>
          </a:p>
          <a:p>
            <a:pPr eaLnBrk="1" hangingPunct="1"/>
            <a:r>
              <a:rPr lang="en-US" sz="2800" smtClean="0"/>
              <a:t>Inhibited by:</a:t>
            </a:r>
          </a:p>
          <a:p>
            <a:pPr lvl="1" eaLnBrk="1" hangingPunct="1"/>
            <a:r>
              <a:rPr lang="en-US" sz="2400" smtClean="0"/>
              <a:t>Stress</a:t>
            </a:r>
          </a:p>
          <a:p>
            <a:pPr lvl="1" eaLnBrk="1" hangingPunct="1"/>
            <a:r>
              <a:rPr lang="en-US" sz="2400" smtClean="0"/>
              <a:t>Fear</a:t>
            </a:r>
          </a:p>
          <a:p>
            <a:pPr lvl="1" eaLnBrk="1" hangingPunct="1"/>
            <a:r>
              <a:rPr lang="en-US" sz="2400" smtClean="0"/>
              <a:t>Pain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smtClean="0"/>
              <a:t>The Role of Hormone Receptors</a:t>
            </a:r>
          </a:p>
        </p:txBody>
      </p:sp>
      <p:sp>
        <p:nvSpPr>
          <p:cNvPr id="28675" name="Rectangle 4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smtClean="0"/>
              <a:t>Receptors for both prolactin and oxytocin built in first 2 weeks postpartum</a:t>
            </a:r>
          </a:p>
          <a:p>
            <a:pPr eaLnBrk="1" hangingPunct="1"/>
            <a:r>
              <a:rPr lang="en-US" smtClean="0"/>
              <a:t>Created in response to # of breastfeeds and amount of milk removed</a:t>
            </a:r>
          </a:p>
          <a:p>
            <a:pPr eaLnBrk="1" hangingPunct="1"/>
            <a:r>
              <a:rPr lang="en-US" smtClean="0"/>
              <a:t>Formula supplementation interferes with the process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Stage 3 – Maintaining Lactation</a:t>
            </a:r>
            <a:br>
              <a:rPr lang="en-US" dirty="0" smtClean="0"/>
            </a:br>
            <a:r>
              <a:rPr lang="en-US" dirty="0" smtClean="0"/>
              <a:t>The Important 1</a:t>
            </a:r>
            <a:r>
              <a:rPr lang="en-US" baseline="30000" dirty="0" smtClean="0"/>
              <a:t>st</a:t>
            </a:r>
            <a:r>
              <a:rPr lang="en-US" dirty="0" smtClean="0"/>
              <a:t> Month</a:t>
            </a:r>
            <a:endParaRPr lang="en-US" dirty="0"/>
          </a:p>
        </p:txBody>
      </p:sp>
      <p:pic>
        <p:nvPicPr>
          <p:cNvPr id="29699" name="Picture 4"/>
          <p:cNvPicPr>
            <a:picLocks noGrp="1" noChangeAspect="1" noChangeArrowheads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505200" y="1752600"/>
            <a:ext cx="2511425" cy="3763963"/>
          </a:xfr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Seasons of the Breast</a:t>
            </a:r>
          </a:p>
        </p:txBody>
      </p:sp>
      <p:pic>
        <p:nvPicPr>
          <p:cNvPr id="30723" name="Picture 8" descr="tre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1219200"/>
            <a:ext cx="4419600" cy="4406900"/>
          </a:xfrm>
          <a:prstGeom prst="rect">
            <a:avLst/>
          </a:prstGeom>
          <a:noFill/>
          <a:ln w="25400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2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4000" smtClean="0"/>
              <a:t>WIC Food Packages that Support Exclusive Breastfeeding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905000" y="1752600"/>
            <a:ext cx="6629400" cy="4525963"/>
          </a:xfrm>
        </p:spPr>
        <p:txBody>
          <a:bodyPr/>
          <a:lstStyle/>
          <a:p>
            <a:pPr eaLnBrk="1" hangingPunct="1"/>
            <a:r>
              <a:rPr lang="en-US" sz="2800" smtClean="0"/>
              <a:t>Breastfeeding food package designed to help mothers exclusively breastfeed to establish a good milk production</a:t>
            </a:r>
          </a:p>
          <a:p>
            <a:pPr eaLnBrk="1" hangingPunct="1"/>
            <a:r>
              <a:rPr lang="en-US" sz="2800" smtClean="0"/>
              <a:t>WIC food packages provide:</a:t>
            </a:r>
            <a:endParaRPr lang="en-US" sz="2400" smtClean="0"/>
          </a:p>
          <a:p>
            <a:pPr lvl="1" eaLnBrk="1" hangingPunct="1"/>
            <a:r>
              <a:rPr lang="en-US" sz="2400" smtClean="0"/>
              <a:t>For infants:  Priceless breastmilk of mother</a:t>
            </a:r>
          </a:p>
          <a:p>
            <a:pPr lvl="1" eaLnBrk="1" hangingPunct="1"/>
            <a:r>
              <a:rPr lang="en-US" sz="2400" smtClean="0"/>
              <a:t>For mothers: extra foods and support from WIC to continue breastfeeding exclusively</a:t>
            </a:r>
          </a:p>
        </p:txBody>
      </p:sp>
      <p:pic>
        <p:nvPicPr>
          <p:cNvPr id="31748" name="Picture 4" descr="activitiesicon5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81000" y="1905000"/>
            <a:ext cx="1371600" cy="13716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Case Study:  </a:t>
            </a:r>
            <a:br>
              <a:rPr lang="en-US" dirty="0" smtClean="0"/>
            </a:br>
            <a:r>
              <a:rPr lang="en-US" sz="3600" dirty="0" smtClean="0"/>
              <a:t>North County Health Services, California WIC</a:t>
            </a:r>
            <a:endParaRPr lang="en-US" sz="3600" dirty="0"/>
          </a:p>
        </p:txBody>
      </p:sp>
      <p:sp>
        <p:nvSpPr>
          <p:cNvPr id="32771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z="3100" smtClean="0"/>
              <a:t>No formula routinely issued in 1</a:t>
            </a:r>
            <a:r>
              <a:rPr lang="en-US" sz="3100" baseline="30000" smtClean="0"/>
              <a:t>st</a:t>
            </a:r>
            <a:r>
              <a:rPr lang="en-US" sz="3100" smtClean="0"/>
              <a:t> month</a:t>
            </a:r>
          </a:p>
          <a:p>
            <a:pPr eaLnBrk="1" hangingPunct="1"/>
            <a:r>
              <a:rPr lang="en-US" sz="3100" smtClean="0"/>
              <a:t>Prenatal education and proactive, targeted contacts just before delivery or early postpartum</a:t>
            </a:r>
          </a:p>
          <a:p>
            <a:pPr eaLnBrk="1" hangingPunct="1"/>
            <a:r>
              <a:rPr lang="en-US" sz="3100" smtClean="0"/>
              <a:t>Increased rates of exclusive breastfeeding at 1 and 2 months</a:t>
            </a:r>
          </a:p>
          <a:p>
            <a:pPr eaLnBrk="1" hangingPunct="1"/>
            <a:r>
              <a:rPr lang="en-US" sz="3100" smtClean="0"/>
              <a:t>25% still breastfeeding at 10 months compared to 6.5% in control group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600" smtClean="0"/>
              <a:t>Lessons Learned from North County </a:t>
            </a:r>
            <a:br>
              <a:rPr lang="en-US" sz="3600" smtClean="0"/>
            </a:br>
            <a:r>
              <a:rPr lang="en-US" sz="3600" smtClean="0"/>
              <a:t>Health Services Policy Changes</a:t>
            </a:r>
          </a:p>
        </p:txBody>
      </p:sp>
      <p:sp>
        <p:nvSpPr>
          <p:cNvPr id="3379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mtClean="0"/>
              <a:t>Provide anticipatory guidance during pregnancy and critical weaning points</a:t>
            </a:r>
          </a:p>
          <a:p>
            <a:pPr eaLnBrk="1" hangingPunct="1"/>
            <a:r>
              <a:rPr lang="en-US" smtClean="0"/>
              <a:t>Train staff in assessment and counseling</a:t>
            </a:r>
          </a:p>
          <a:p>
            <a:pPr eaLnBrk="1" hangingPunct="1"/>
            <a:r>
              <a:rPr lang="en-US" smtClean="0"/>
              <a:t>Conduct targeted contacts and referrals</a:t>
            </a:r>
          </a:p>
          <a:p>
            <a:pPr eaLnBrk="1" hangingPunct="1"/>
            <a:r>
              <a:rPr lang="en-US" smtClean="0"/>
              <a:t>Support from all staff makes the difference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2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4000" dirty="0" smtClean="0"/>
              <a:t>Talking With Mothers About</a:t>
            </a:r>
            <a:br>
              <a:rPr lang="en-US" sz="4000" dirty="0" smtClean="0"/>
            </a:br>
            <a:r>
              <a:rPr lang="en-US" sz="4000" dirty="0" smtClean="0"/>
              <a:t>WIC Food Packages</a:t>
            </a:r>
          </a:p>
        </p:txBody>
      </p:sp>
      <p:pic>
        <p:nvPicPr>
          <p:cNvPr id="125956" name="Picture 4"/>
          <p:cNvPicPr>
            <a:picLocks noGrp="1" noChangeAspect="1" noChangeArrowheads="1"/>
          </p:cNvPicPr>
          <p:nvPr>
            <p:ph type="clipArt" sz="half" idx="1"/>
          </p:nvPr>
        </p:nvPicPr>
        <p:blipFill>
          <a:blip r:embed="rId3"/>
          <a:srcRect/>
          <a:stretch>
            <a:fillRect/>
          </a:stretch>
        </p:blipFill>
        <p:spPr>
          <a:xfrm>
            <a:off x="228600" y="1600200"/>
            <a:ext cx="4267200" cy="3381375"/>
          </a:xfrm>
          <a:ln w="25400">
            <a:solidFill>
              <a:schemeClr val="tx1">
                <a:lumMod val="50000"/>
                <a:lumOff val="50000"/>
                <a:alpha val="99000"/>
              </a:schemeClr>
            </a:solidFill>
          </a:ln>
        </p:spPr>
      </p:pic>
      <p:sp>
        <p:nvSpPr>
          <p:cNvPr id="34820" name="Rectangle 3"/>
          <p:cNvSpPr>
            <a:spLocks noGrp="1" noChangeArrowheads="1"/>
          </p:cNvSpPr>
          <p:nvPr>
            <p:ph type="body" sz="half" idx="2"/>
          </p:nvPr>
        </p:nvSpPr>
        <p:spPr/>
        <p:txBody>
          <a:bodyPr/>
          <a:lstStyle/>
          <a:p>
            <a:pPr eaLnBrk="1" hangingPunct="1"/>
            <a:r>
              <a:rPr lang="en-US" sz="2400" smtClean="0"/>
              <a:t>Begin the discussion during mom’s pregnancy</a:t>
            </a:r>
          </a:p>
          <a:p>
            <a:pPr eaLnBrk="1" hangingPunct="1"/>
            <a:r>
              <a:rPr lang="en-US" sz="2400" smtClean="0"/>
              <a:t>Breastfeeding exclusively builds milk production and increases feeding options</a:t>
            </a:r>
          </a:p>
          <a:p>
            <a:pPr eaLnBrk="1" hangingPunct="1"/>
            <a:r>
              <a:rPr lang="en-US" sz="2400" smtClean="0"/>
              <a:t>Every bottle of formula is that much </a:t>
            </a:r>
            <a:r>
              <a:rPr lang="en-US" sz="2400" i="1" smtClean="0"/>
              <a:t>less </a:t>
            </a:r>
            <a:r>
              <a:rPr lang="en-US" sz="2400" smtClean="0"/>
              <a:t>breastmilk mom’s body makes</a:t>
            </a:r>
          </a:p>
          <a:p>
            <a:pPr eaLnBrk="1" hangingPunct="1"/>
            <a:endParaRPr lang="en-US" sz="2400" smtClean="0"/>
          </a:p>
          <a:p>
            <a:pPr eaLnBrk="1" hangingPunct="1"/>
            <a:endParaRPr lang="en-US" sz="2400" smtClean="0"/>
          </a:p>
          <a:p>
            <a:pPr eaLnBrk="1" hangingPunct="1"/>
            <a:endParaRPr lang="en-US" sz="2400" smtClean="0"/>
          </a:p>
          <a:p>
            <a:pPr eaLnBrk="1" hangingPunct="1"/>
            <a:endParaRPr lang="en-US" sz="2800" smtClean="0"/>
          </a:p>
        </p:txBody>
      </p:sp>
      <p:sp>
        <p:nvSpPr>
          <p:cNvPr id="125957" name="Text Box 5"/>
          <p:cNvSpPr txBox="1">
            <a:spLocks noChangeArrowheads="1"/>
          </p:cNvSpPr>
          <p:nvPr/>
        </p:nvSpPr>
        <p:spPr bwMode="auto">
          <a:xfrm>
            <a:off x="533400" y="5105400"/>
            <a:ext cx="3962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fontAlgn="auto">
              <a:spcBef>
                <a:spcPct val="50000"/>
              </a:spcBef>
              <a:spcAft>
                <a:spcPts val="0"/>
              </a:spcAft>
              <a:defRPr/>
            </a:pPr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+mn-cs"/>
              </a:rPr>
              <a:t>Miami-Dade WIC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Using 3-Step to Encourage Mothers to Exclusively Breastfeed</a:t>
            </a:r>
            <a:endParaRPr lang="en-US" dirty="0"/>
          </a:p>
        </p:txBody>
      </p:sp>
      <p:sp>
        <p:nvSpPr>
          <p:cNvPr id="35843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mtClean="0"/>
              <a:t>Open-ended questions</a:t>
            </a:r>
          </a:p>
          <a:p>
            <a:pPr lvl="1" eaLnBrk="1" hangingPunct="1"/>
            <a:r>
              <a:rPr lang="en-US" smtClean="0"/>
              <a:t>What are people telling you about your milk production?</a:t>
            </a:r>
          </a:p>
          <a:p>
            <a:pPr lvl="1" eaLnBrk="1" hangingPunct="1"/>
            <a:r>
              <a:rPr lang="en-US" smtClean="0"/>
              <a:t>What goals do you have for breastfeeding?</a:t>
            </a:r>
          </a:p>
          <a:p>
            <a:pPr eaLnBrk="1" hangingPunct="1"/>
            <a:r>
              <a:rPr lang="en-US" smtClean="0"/>
              <a:t>Affirmation</a:t>
            </a:r>
          </a:p>
          <a:p>
            <a:pPr lvl="1" eaLnBrk="1" hangingPunct="1"/>
            <a:r>
              <a:rPr lang="en-US" smtClean="0"/>
              <a:t>Many mothers worry about making milk.</a:t>
            </a:r>
          </a:p>
          <a:p>
            <a:pPr lvl="1" eaLnBrk="1" hangingPunct="1"/>
            <a:r>
              <a:rPr lang="en-US" smtClean="0"/>
              <a:t>What a great mom you are for breastfeeding!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Education</a:t>
            </a:r>
          </a:p>
        </p:txBody>
      </p:sp>
      <p:sp>
        <p:nvSpPr>
          <p:cNvPr id="3686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mtClean="0"/>
              <a:t>Every bottle of formula given to the baby is that much </a:t>
            </a:r>
            <a:r>
              <a:rPr lang="en-US" i="1" smtClean="0"/>
              <a:t>less </a:t>
            </a:r>
            <a:r>
              <a:rPr lang="en-US" smtClean="0"/>
              <a:t>milk removed from the breast</a:t>
            </a:r>
          </a:p>
          <a:p>
            <a:pPr eaLnBrk="1" hangingPunct="1"/>
            <a:r>
              <a:rPr lang="en-US" smtClean="0"/>
              <a:t>Offering supplements decreases milk production</a:t>
            </a:r>
          </a:p>
          <a:p>
            <a:pPr eaLnBrk="1" hangingPunct="1"/>
            <a:r>
              <a:rPr lang="en-US" smtClean="0"/>
              <a:t>Offering bottles can create nipple confusion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Learning Objectives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smtClean="0"/>
              <a:t>Explain how the breast makes milk.</a:t>
            </a:r>
          </a:p>
          <a:p>
            <a:pPr eaLnBrk="1" hangingPunct="1"/>
            <a:r>
              <a:rPr lang="en-US" smtClean="0"/>
              <a:t>Identify factors that affect milk production and the breastfeeding relationship.</a:t>
            </a:r>
          </a:p>
          <a:p>
            <a:pPr eaLnBrk="1" hangingPunct="1"/>
            <a:r>
              <a:rPr lang="en-US" smtClean="0"/>
              <a:t>Recognize how the food package supports exclusive breastfeeding.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SHOW ME!</a:t>
            </a:r>
          </a:p>
        </p:txBody>
      </p:sp>
      <p:sp>
        <p:nvSpPr>
          <p:cNvPr id="37891" name="Text Box 6"/>
          <p:cNvSpPr txBox="1">
            <a:spLocks noChangeArrowheads="1"/>
          </p:cNvSpPr>
          <p:nvPr/>
        </p:nvSpPr>
        <p:spPr bwMode="auto">
          <a:xfrm>
            <a:off x="762000" y="3733800"/>
            <a:ext cx="7772400" cy="784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>
                <a:latin typeface="Calibri" pitchFamily="34" charset="0"/>
              </a:rPr>
              <a:t>DVD:  “Show Me Video Vignettes”</a:t>
            </a:r>
          </a:p>
          <a:p>
            <a:pPr algn="ctr" eaLnBrk="1" hangingPunct="1">
              <a:spcBef>
                <a:spcPct val="50000"/>
              </a:spcBef>
            </a:pPr>
            <a:r>
              <a:rPr lang="en-US">
                <a:latin typeface="Calibri" pitchFamily="34" charset="0"/>
              </a:rPr>
              <a:t>Handout 5.1:  “Show Me Video Vignettes: Counseling About Milk Production”</a:t>
            </a:r>
          </a:p>
        </p:txBody>
      </p:sp>
      <p:pic>
        <p:nvPicPr>
          <p:cNvPr id="37892" name="Picture 5" descr="icons_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2057400"/>
            <a:ext cx="1524000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600" smtClean="0"/>
              <a:t>Practice:</a:t>
            </a:r>
            <a:br>
              <a:rPr lang="en-US" sz="3600" smtClean="0"/>
            </a:br>
            <a:r>
              <a:rPr lang="en-US" sz="3200" smtClean="0"/>
              <a:t>Moving Mothers from Worries to Confidence</a:t>
            </a:r>
          </a:p>
        </p:txBody>
      </p:sp>
      <p:pic>
        <p:nvPicPr>
          <p:cNvPr id="38915" name="Picture 4" descr="activitiesicon4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657600" y="1828800"/>
            <a:ext cx="1752600" cy="1752600"/>
          </a:xfrm>
        </p:spPr>
      </p:pic>
      <p:sp>
        <p:nvSpPr>
          <p:cNvPr id="38916" name="Text Box 6"/>
          <p:cNvSpPr txBox="1">
            <a:spLocks noChangeArrowheads="1"/>
          </p:cNvSpPr>
          <p:nvPr/>
        </p:nvSpPr>
        <p:spPr bwMode="auto">
          <a:xfrm>
            <a:off x="1447800" y="3962400"/>
            <a:ext cx="6324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>
                <a:latin typeface="Calibri" pitchFamily="34" charset="0"/>
              </a:rPr>
              <a:t>Handout 5.2:  “Moving Mothers from Worries to Confidence”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Anticipatory Guidance</a:t>
            </a:r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sz="2400" smtClean="0"/>
              <a:t>Breast changes occur throughout pregnancy and lactation</a:t>
            </a:r>
          </a:p>
          <a:p>
            <a:pPr eaLnBrk="1" hangingPunct="1"/>
            <a:r>
              <a:rPr lang="en-US" sz="2400" smtClean="0"/>
              <a:t>Hold infant skin-to-skin in first hour</a:t>
            </a:r>
          </a:p>
          <a:p>
            <a:pPr eaLnBrk="1" hangingPunct="1"/>
            <a:r>
              <a:rPr lang="en-US" sz="2400" smtClean="0"/>
              <a:t>Continue breastfeeding at least 8-12 times every 24 hours</a:t>
            </a:r>
          </a:p>
          <a:p>
            <a:pPr eaLnBrk="1" hangingPunct="1"/>
            <a:r>
              <a:rPr lang="en-US" sz="2400" smtClean="0"/>
              <a:t>Follow the baby’s signs he is ready to eat</a:t>
            </a:r>
          </a:p>
          <a:p>
            <a:pPr eaLnBrk="1" hangingPunct="1"/>
            <a:r>
              <a:rPr lang="en-US" sz="2400" smtClean="0"/>
              <a:t>Position/latch infant to assure milk transfer</a:t>
            </a:r>
          </a:p>
          <a:p>
            <a:pPr eaLnBrk="1" hangingPunct="1"/>
            <a:r>
              <a:rPr lang="en-US" sz="2400" smtClean="0"/>
              <a:t>Avoid formula supplements</a:t>
            </a:r>
          </a:p>
          <a:p>
            <a:pPr eaLnBrk="1" hangingPunct="1"/>
            <a:r>
              <a:rPr lang="en-US" sz="2400" smtClean="0"/>
              <a:t>Watch for growth spurts</a:t>
            </a:r>
          </a:p>
          <a:p>
            <a:pPr eaLnBrk="1" hangingPunct="1"/>
            <a:r>
              <a:rPr lang="en-US" sz="2400" smtClean="0"/>
              <a:t>See baby’s doctor within 3-5 days after birth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Application To Practice</a:t>
            </a:r>
          </a:p>
        </p:txBody>
      </p:sp>
      <p:pic>
        <p:nvPicPr>
          <p:cNvPr id="40963" name="Picture 5" descr="activitiesicon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1676400"/>
            <a:ext cx="1905000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64" name="TextBox 5"/>
          <p:cNvSpPr txBox="1">
            <a:spLocks noChangeArrowheads="1"/>
          </p:cNvSpPr>
          <p:nvPr/>
        </p:nvSpPr>
        <p:spPr bwMode="auto">
          <a:xfrm>
            <a:off x="1066800" y="4038600"/>
            <a:ext cx="73914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>
                <a:latin typeface="Calibri" pitchFamily="34" charset="0"/>
              </a:rPr>
              <a:t>Handout 5.3 :  “Application To Practice:  Counseling About Milk Production”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Summary</a:t>
            </a:r>
          </a:p>
        </p:txBody>
      </p:sp>
      <p:sp>
        <p:nvSpPr>
          <p:cNvPr id="41987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mtClean="0"/>
              <a:t>Importance of exclusive breastfeeding</a:t>
            </a:r>
          </a:p>
          <a:p>
            <a:pPr eaLnBrk="1" hangingPunct="1"/>
            <a:r>
              <a:rPr lang="en-US" smtClean="0"/>
              <a:t>How the breast makes milk</a:t>
            </a:r>
          </a:p>
          <a:p>
            <a:pPr eaLnBrk="1" hangingPunct="1"/>
            <a:r>
              <a:rPr lang="en-US" smtClean="0"/>
              <a:t>Exclusive breastfeeding helps mothers establish and maintain production</a:t>
            </a:r>
          </a:p>
          <a:p>
            <a:pPr eaLnBrk="1" hangingPunct="1"/>
            <a:r>
              <a:rPr lang="en-US" smtClean="0"/>
              <a:t>Each WIC staff member plays a role in encouraging mothers to exclusively breastfeed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Grow Your Breastfeeding Skills </a:t>
            </a:r>
          </a:p>
        </p:txBody>
      </p:sp>
      <p:sp>
        <p:nvSpPr>
          <p:cNvPr id="4301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143000" y="4800600"/>
            <a:ext cx="6248400" cy="1143000"/>
          </a:xfrm>
        </p:spPr>
        <p:txBody>
          <a:bodyPr/>
          <a:lstStyle/>
          <a:p>
            <a:pPr algn="ctr" eaLnBrk="1" hangingPunct="1">
              <a:buFont typeface="Arial" charset="0"/>
              <a:buNone/>
            </a:pPr>
            <a:r>
              <a:rPr lang="en-US" sz="2400" smtClean="0"/>
              <a:t>“My Goals for Breastfeeding Support” </a:t>
            </a:r>
          </a:p>
          <a:p>
            <a:pPr algn="ctr" eaLnBrk="1" hangingPunct="1">
              <a:buFont typeface="Arial" charset="0"/>
              <a:buNone/>
            </a:pPr>
            <a:r>
              <a:rPr lang="en-US" sz="2400" smtClean="0"/>
              <a:t>Goal Setting-Flower</a:t>
            </a:r>
          </a:p>
          <a:p>
            <a:pPr eaLnBrk="1" hangingPunct="1"/>
            <a:endParaRPr lang="en-US" sz="2800" smtClean="0"/>
          </a:p>
          <a:p>
            <a:pPr eaLnBrk="1" hangingPunct="1">
              <a:buFont typeface="Arial" charset="0"/>
              <a:buNone/>
            </a:pPr>
            <a:endParaRPr lang="en-US" sz="2800" smtClean="0"/>
          </a:p>
        </p:txBody>
      </p:sp>
      <p:pic>
        <p:nvPicPr>
          <p:cNvPr id="43012" name="Picture 2" descr="C:\Users\Cathy\AppData\Local\Microsoft\Windows\Temporary Internet Files\Content.IE5\QKJ71DVJ\grow and glow flower goals.jpg">
            <a:hlinkClick r:id="rId3" action="ppaction://hlinkpres?slideindex=1&amp;slidetitle=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1371600"/>
            <a:ext cx="2863850" cy="327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Exclusive Breastfeeding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sz="3000" smtClean="0"/>
              <a:t>Definition:  “An infant receiving only breast milk and no other liquids or solids except for drops or syrups consisting of vitamins, minerals, or medications” </a:t>
            </a:r>
            <a:r>
              <a:rPr lang="en-US" sz="1800" smtClean="0"/>
              <a:t>(Centers for Disease Control)</a:t>
            </a:r>
          </a:p>
          <a:p>
            <a:pPr eaLnBrk="1" hangingPunct="1"/>
            <a:endParaRPr lang="en-US" sz="1800" smtClean="0"/>
          </a:p>
          <a:p>
            <a:pPr eaLnBrk="1" hangingPunct="1"/>
            <a:r>
              <a:rPr lang="en-US" sz="3000" smtClean="0"/>
              <a:t>Exclusive breastfeeding has the strongest effect on infant and maternal health outcomes.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Exclusive Breastfeeding Objectives</a:t>
            </a:r>
          </a:p>
        </p:txBody>
      </p:sp>
      <p:graphicFrame>
        <p:nvGraphicFramePr>
          <p:cNvPr id="1026" name="Object 2"/>
          <p:cNvGraphicFramePr>
            <a:graphicFrameLocks noGrp="1" noChangeAspect="1"/>
          </p:cNvGraphicFramePr>
          <p:nvPr>
            <p:ph sz="half" idx="1"/>
          </p:nvPr>
        </p:nvGraphicFramePr>
        <p:xfrm>
          <a:off x="914400" y="685800"/>
          <a:ext cx="7148513" cy="4762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9" name="Worksheet" r:id="rId4" imgW="7078926" imgH="4716834" progId="Excel.Sheet.8">
                  <p:embed/>
                </p:oleObj>
              </mc:Choice>
              <mc:Fallback>
                <p:oleObj name="Worksheet" r:id="rId4" imgW="7078926" imgH="4716834" progId="Excel.Sheet.8">
                  <p:embed/>
                  <p:pic>
                    <p:nvPicPr>
                      <p:cNvPr id="0" name="Object 2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685800"/>
                        <a:ext cx="7148513" cy="4762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28" name="Picture 5" descr="activitiesicon5"/>
          <p:cNvPicPr>
            <a:picLocks noGrp="1" noChangeAspect="1" noChangeArrowheads="1"/>
          </p:cNvPicPr>
          <p:nvPr>
            <p:ph sz="half" idx="2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04800" y="1676400"/>
            <a:ext cx="685800" cy="6858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smtClean="0"/>
              <a:t>When Mothers Start </a:t>
            </a:r>
            <a:br>
              <a:rPr lang="en-US" sz="4000" smtClean="0"/>
            </a:br>
            <a:r>
              <a:rPr lang="en-US" sz="4000" smtClean="0"/>
              <a:t>Feeding Infant Formula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sz="2800" smtClean="0"/>
              <a:t>52% of babies are being supplemented with infant formula in the hospital </a:t>
            </a:r>
          </a:p>
          <a:p>
            <a:pPr eaLnBrk="1" hangingPunct="1"/>
            <a:r>
              <a:rPr lang="en-US" sz="2800" smtClean="0"/>
              <a:t>61% of new mothers regularly give formula by 3 months</a:t>
            </a:r>
          </a:p>
          <a:p>
            <a:pPr eaLnBrk="1" hangingPunct="1"/>
            <a:r>
              <a:rPr lang="en-US" sz="2800" smtClean="0"/>
              <a:t>Half of new mothers have already started solid foods by 4 months </a:t>
            </a:r>
          </a:p>
          <a:p>
            <a:pPr eaLnBrk="1" hangingPunct="1"/>
            <a:r>
              <a:rPr lang="en-US" sz="2800" smtClean="0"/>
              <a:t>Half of WIC breastfed infants are fed formula during the first two weeks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Hospital Practices that </a:t>
            </a:r>
            <a:br>
              <a:rPr lang="en-US" dirty="0" smtClean="0"/>
            </a:br>
            <a:r>
              <a:rPr lang="en-US" dirty="0" smtClean="0"/>
              <a:t>Affect Exclusive Breastfeeding</a:t>
            </a:r>
            <a:endParaRPr lang="en-US" dirty="0"/>
          </a:p>
        </p:txBody>
      </p:sp>
      <p:sp>
        <p:nvSpPr>
          <p:cNvPr id="1433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mtClean="0"/>
              <a:t>Infant formula samples and discharge bags</a:t>
            </a:r>
          </a:p>
          <a:p>
            <a:pPr eaLnBrk="1" hangingPunct="1"/>
            <a:r>
              <a:rPr lang="en-US" smtClean="0"/>
              <a:t>Unnecessary formula supplementation</a:t>
            </a:r>
          </a:p>
          <a:p>
            <a:pPr eaLnBrk="1" hangingPunct="1"/>
            <a:r>
              <a:rPr lang="en-US" smtClean="0"/>
              <a:t>Pacifier use</a:t>
            </a:r>
          </a:p>
          <a:p>
            <a:pPr eaLnBrk="1" hangingPunct="1"/>
            <a:r>
              <a:rPr lang="en-US" smtClean="0"/>
              <a:t>Insufficient breastfeeding support</a:t>
            </a:r>
          </a:p>
          <a:p>
            <a:pPr eaLnBrk="1" hangingPunct="1"/>
            <a:endParaRPr 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Why Mothers Offer Formula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smtClean="0"/>
              <a:t>Lack of confidence in their milk production</a:t>
            </a:r>
          </a:p>
          <a:p>
            <a:pPr lvl="1" eaLnBrk="1" hangingPunct="1"/>
            <a:r>
              <a:rPr lang="en-US" smtClean="0"/>
              <a:t>Lack of awareness of newborn behaviors</a:t>
            </a:r>
          </a:p>
          <a:p>
            <a:pPr lvl="1" eaLnBrk="1" hangingPunct="1"/>
            <a:r>
              <a:rPr lang="en-US" smtClean="0"/>
              <a:t>Concern that they cannot see how much the baby takes</a:t>
            </a:r>
          </a:p>
          <a:p>
            <a:pPr lvl="1" eaLnBrk="1" hangingPunct="1"/>
            <a:r>
              <a:rPr lang="en-US" smtClean="0"/>
              <a:t>Received formula from the hospital</a:t>
            </a:r>
          </a:p>
          <a:p>
            <a:pPr lvl="1" eaLnBrk="1" hangingPunct="1"/>
            <a:r>
              <a:rPr lang="en-US" smtClean="0"/>
              <a:t>Only able to express a small amount of breastmilk</a:t>
            </a:r>
          </a:p>
          <a:p>
            <a:pPr lvl="1" eaLnBrk="1" hangingPunct="1"/>
            <a:r>
              <a:rPr lang="en-US" smtClean="0"/>
              <a:t>True physical issues that affect production</a:t>
            </a:r>
          </a:p>
          <a:p>
            <a:pPr lvl="1" eaLnBrk="1" hangingPunct="1"/>
            <a:endParaRPr lang="en-US" smtClean="0"/>
          </a:p>
          <a:p>
            <a:pPr eaLnBrk="1" hangingPunct="1"/>
            <a:endParaRPr 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Cultural Factors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sz="half" idx="2"/>
          </p:nvPr>
        </p:nvSpPr>
        <p:spPr/>
        <p:txBody>
          <a:bodyPr/>
          <a:lstStyle/>
          <a:p>
            <a:pPr eaLnBrk="1" hangingPunct="1"/>
            <a:r>
              <a:rPr lang="en-US" sz="2600" smtClean="0"/>
              <a:t>Beliefs about colostrum</a:t>
            </a:r>
          </a:p>
          <a:p>
            <a:pPr eaLnBrk="1" hangingPunct="1"/>
            <a:r>
              <a:rPr lang="en-US" sz="2600" smtClean="0"/>
              <a:t>Wanting to fit in with the social norm</a:t>
            </a:r>
          </a:p>
          <a:p>
            <a:pPr eaLnBrk="1" hangingPunct="1"/>
            <a:r>
              <a:rPr lang="en-US" sz="2600" smtClean="0"/>
              <a:t>Participant-focused discussion makes a difference</a:t>
            </a:r>
          </a:p>
          <a:p>
            <a:pPr eaLnBrk="1" hangingPunct="1"/>
            <a:r>
              <a:rPr lang="en-US" sz="2600" smtClean="0"/>
              <a:t>Use culturally appropriate materials</a:t>
            </a:r>
          </a:p>
          <a:p>
            <a:pPr eaLnBrk="1" hangingPunct="1"/>
            <a:endParaRPr lang="en-US" sz="2800" smtClean="0"/>
          </a:p>
        </p:txBody>
      </p:sp>
      <p:pic>
        <p:nvPicPr>
          <p:cNvPr id="78858" name="Picture 10" descr="100_7683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/>
          <a:srcRect/>
          <a:stretch>
            <a:fillRect/>
          </a:stretch>
        </p:blipFill>
        <p:spPr>
          <a:xfrm>
            <a:off x="381000" y="1524000"/>
            <a:ext cx="4038600" cy="3028950"/>
          </a:xfrm>
          <a:ln w="25400">
            <a:solidFill>
              <a:schemeClr val="tx1">
                <a:lumMod val="50000"/>
                <a:lumOff val="50000"/>
                <a:alpha val="99000"/>
              </a:schemeClr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381000" y="4648200"/>
            <a:ext cx="4038600" cy="3698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+mn-cs"/>
              </a:rPr>
              <a:t>West Dade, FL WIC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3059</TotalTime>
  <Words>1026</Words>
  <Application>Microsoft Office PowerPoint</Application>
  <PresentationFormat>On-screen Show (4:3)</PresentationFormat>
  <Paragraphs>163</Paragraphs>
  <Slides>35</Slides>
  <Notes>23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2" baseType="lpstr">
      <vt:lpstr>Arial</vt:lpstr>
      <vt:lpstr>Calibri</vt:lpstr>
      <vt:lpstr>Symbol</vt:lpstr>
      <vt:lpstr>Office Theme</vt:lpstr>
      <vt:lpstr>1_Default Design</vt:lpstr>
      <vt:lpstr>Default Design</vt:lpstr>
      <vt:lpstr>Worksheet</vt:lpstr>
      <vt:lpstr>PowerPoint Presentation</vt:lpstr>
      <vt:lpstr>Core Competencies</vt:lpstr>
      <vt:lpstr>Learning Objectives</vt:lpstr>
      <vt:lpstr>Exclusive Breastfeeding</vt:lpstr>
      <vt:lpstr>Exclusive Breastfeeding Objectives</vt:lpstr>
      <vt:lpstr>When Mothers Start  Feeding Infant Formula</vt:lpstr>
      <vt:lpstr>Hospital Practices that  Affect Exclusive Breastfeeding</vt:lpstr>
      <vt:lpstr>Why Mothers Offer Formula</vt:lpstr>
      <vt:lpstr>Cultural Factors</vt:lpstr>
      <vt:lpstr>What WIC Staff Can Do</vt:lpstr>
      <vt:lpstr>How the Breast Makes Milk: Keep it Simple</vt:lpstr>
      <vt:lpstr>A Closer Look at  How the Breast Makes Milk</vt:lpstr>
      <vt:lpstr>Stage 1:  Getting Ready for Milk Production</vt:lpstr>
      <vt:lpstr>Inside the Breast – Milk-Making Tissue</vt:lpstr>
      <vt:lpstr>Inside the Breast   The Milk Highway System</vt:lpstr>
      <vt:lpstr>Inside the Breast   Other Parts of the Breast</vt:lpstr>
      <vt:lpstr>Storage Capacity</vt:lpstr>
      <vt:lpstr>Stage 2:  Milk Production Begins</vt:lpstr>
      <vt:lpstr>Risk Factors that Delay</vt:lpstr>
      <vt:lpstr>Oxytocin: The Mothering Hormone</vt:lpstr>
      <vt:lpstr>The Role of Hormone Receptors</vt:lpstr>
      <vt:lpstr>Stage 3 – Maintaining Lactation The Important 1st Month</vt:lpstr>
      <vt:lpstr>Seasons of the Breast</vt:lpstr>
      <vt:lpstr>WIC Food Packages that Support Exclusive Breastfeeding</vt:lpstr>
      <vt:lpstr>Case Study:   North County Health Services, California WIC</vt:lpstr>
      <vt:lpstr>Lessons Learned from North County  Health Services Policy Changes</vt:lpstr>
      <vt:lpstr>Talking With Mothers About WIC Food Packages</vt:lpstr>
      <vt:lpstr>Using 3-Step to Encourage Mothers to Exclusively Breastfeed</vt:lpstr>
      <vt:lpstr>Education</vt:lpstr>
      <vt:lpstr>SHOW ME!</vt:lpstr>
      <vt:lpstr>Practice: Moving Mothers from Worries to Confidence</vt:lpstr>
      <vt:lpstr>Anticipatory Guidance</vt:lpstr>
      <vt:lpstr>Application To Practice</vt:lpstr>
      <vt:lpstr>Summary</vt:lpstr>
      <vt:lpstr>Grow Your Breastfeeding Skills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Cathy</dc:creator>
  <cp:lastModifiedBy>Pellechia, Kathleen</cp:lastModifiedBy>
  <cp:revision>1094</cp:revision>
  <dcterms:created xsi:type="dcterms:W3CDTF">2009-04-12T23:47:42Z</dcterms:created>
  <dcterms:modified xsi:type="dcterms:W3CDTF">2013-06-25T16:40:30Z</dcterms:modified>
</cp:coreProperties>
</file>